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98" r:id="rId6"/>
    <p:sldId id="257" r:id="rId7"/>
    <p:sldId id="278" r:id="rId8"/>
    <p:sldId id="279" r:id="rId9"/>
    <p:sldId id="290" r:id="rId10"/>
    <p:sldId id="299" r:id="rId11"/>
    <p:sldId id="292" r:id="rId12"/>
    <p:sldId id="291" r:id="rId13"/>
    <p:sldId id="293" r:id="rId14"/>
    <p:sldId id="295" r:id="rId15"/>
    <p:sldId id="296" r:id="rId16"/>
    <p:sldId id="294" r:id="rId17"/>
    <p:sldId id="297" r:id="rId18"/>
    <p:sldId id="280" r:id="rId19"/>
    <p:sldId id="287" r:id="rId20"/>
    <p:sldId id="289" r:id="rId21"/>
    <p:sldId id="27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3430"/>
    <a:srgbClr val="001E2B"/>
    <a:srgbClr val="5B9BD5"/>
    <a:srgbClr val="ED7D31"/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4736" autoAdjust="0"/>
  </p:normalViewPr>
  <p:slideViewPr>
    <p:cSldViewPr snapToGrid="0">
      <p:cViewPr varScale="1">
        <p:scale>
          <a:sx n="81" d="100"/>
          <a:sy n="81" d="100"/>
        </p:scale>
        <p:origin x="1056" y="96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e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to the Databases Hy-Tech Camp!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other approach to database design is called NoSQL. </a:t>
            </a:r>
            <a:r>
              <a:rPr lang="en-US" b="1" dirty="0"/>
              <a:t>Any idea what these databases are?</a:t>
            </a:r>
          </a:p>
          <a:p>
            <a:endParaRPr lang="en-US" b="1" dirty="0"/>
          </a:p>
          <a:p>
            <a:r>
              <a:rPr lang="en-US" b="0" dirty="0"/>
              <a:t>If you said “databases that are not SQL” – you are basically right! NoSQL databases comprise a wide range of approaches – the main thing, though, is that they are NOT relational databases, and do not store data in tables.</a:t>
            </a:r>
          </a:p>
          <a:p>
            <a:endParaRPr lang="en-US" b="0" dirty="0"/>
          </a:p>
          <a:p>
            <a:r>
              <a:rPr lang="en-US" b="0" dirty="0"/>
              <a:t>Structure in NoSQL databases can be almost anything, including document, graph, key-value, and wide-column databases.</a:t>
            </a:r>
          </a:p>
          <a:p>
            <a:endParaRPr lang="en-US" b="0" dirty="0"/>
          </a:p>
          <a:p>
            <a:r>
              <a:rPr lang="en-US" b="0" dirty="0"/>
              <a:t>This data is generally </a:t>
            </a:r>
            <a:r>
              <a:rPr lang="en-US" b="0" i="1" dirty="0"/>
              <a:t>less structured</a:t>
            </a:r>
            <a:r>
              <a:rPr lang="en-US" b="0" i="0" dirty="0"/>
              <a:t> than the data in SQL databases. This makes it possible for NoSQL databases to work with data that’s less structured – like big data or messy data.</a:t>
            </a:r>
          </a:p>
          <a:p>
            <a:endParaRPr lang="en-US" b="0" i="0" dirty="0"/>
          </a:p>
          <a:p>
            <a:r>
              <a:rPr lang="en-US" b="0" i="0" dirty="0"/>
              <a:t>There are a few different types of NoSQL databases – here are a few. Today, we’ll be using MongoDB!</a:t>
            </a:r>
            <a:endParaRPr lang="en-US" b="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343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MongoDB is a document database.</a:t>
            </a:r>
          </a:p>
          <a:p>
            <a:endParaRPr lang="en-US" dirty="0"/>
          </a:p>
          <a:p>
            <a:r>
              <a:rPr lang="en-US" dirty="0"/>
              <a:t>Basically, every record (or object) is a document. Each document has fields and values – for example, this document has a “name” of “sue”, an “age” of “26”, etc. </a:t>
            </a:r>
            <a:r>
              <a:rPr lang="en-US" b="1" dirty="0"/>
              <a:t>What type of record might this be?</a:t>
            </a:r>
            <a:r>
              <a:rPr lang="en-US" b="0" dirty="0"/>
              <a:t> It looks like it’s a person! MongoDB can store all types of records, and it is extremely flexible.</a:t>
            </a:r>
          </a:p>
          <a:p>
            <a:endParaRPr lang="en-US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09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nicest things about MongoDB is the ability to store data in the cloud using Atlas. </a:t>
            </a:r>
            <a:r>
              <a:rPr lang="en-US" b="1" dirty="0"/>
              <a:t>Does anyone know what the cloud is?</a:t>
            </a:r>
            <a:endParaRPr lang="en-US" b="0" dirty="0"/>
          </a:p>
          <a:p>
            <a:endParaRPr lang="en-US" b="0" dirty="0"/>
          </a:p>
          <a:p>
            <a:r>
              <a:rPr lang="en-US" b="0" dirty="0"/>
              <a:t>You might think it is a magical place where everything is stored (like iCloud photos or Google Drive documents).</a:t>
            </a:r>
          </a:p>
          <a:p>
            <a:endParaRPr lang="en-US" b="0" dirty="0"/>
          </a:p>
          <a:p>
            <a:r>
              <a:rPr lang="en-US" b="0" dirty="0"/>
              <a:t>Really, it’s just a bunch of computers – the important thing is that they are all connected.</a:t>
            </a:r>
          </a:p>
          <a:p>
            <a:endParaRPr lang="en-US" b="0" dirty="0"/>
          </a:p>
          <a:p>
            <a:r>
              <a:rPr lang="en-US" b="0" dirty="0"/>
              <a:t>MongoDB Atlas is a platform that allows users to use MongoDB in the cloud – and you can get started for free!</a:t>
            </a:r>
          </a:p>
          <a:p>
            <a:endParaRPr lang="en-US" b="0" dirty="0"/>
          </a:p>
          <a:p>
            <a:r>
              <a:rPr lang="en-US" b="0" dirty="0"/>
              <a:t>We will be diving much deeper into Atlas during the follow-along activity after the break.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30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it’s time to get a little more specific. </a:t>
            </a:r>
            <a:r>
              <a:rPr lang="en-US" b="1" dirty="0"/>
              <a:t>Anyone know the movie C.H.U.D.?</a:t>
            </a:r>
            <a:r>
              <a:rPr lang="en-US" dirty="0"/>
              <a:t> Probably not. Why is that up here? Well, it’s very close to another acronym.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512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 set of basic operations that are quite important for almost any type of database: C.R.U.D.</a:t>
            </a:r>
          </a:p>
          <a:p>
            <a:endParaRPr lang="en-US" dirty="0"/>
          </a:p>
          <a:p>
            <a:r>
              <a:rPr lang="en-US" dirty="0"/>
              <a:t>These operations are fundamental to both SQL and NoSQL databases. So, what are they?</a:t>
            </a:r>
          </a:p>
          <a:p>
            <a:endParaRPr lang="en-US" dirty="0"/>
          </a:p>
          <a:p>
            <a:r>
              <a:rPr lang="en-US" dirty="0"/>
              <a:t>C stands for Create – adding data to the database.</a:t>
            </a:r>
          </a:p>
          <a:p>
            <a:endParaRPr lang="en-US" dirty="0"/>
          </a:p>
          <a:p>
            <a:r>
              <a:rPr lang="en-US" dirty="0"/>
              <a:t>R stands for Read – looking at data that’s already in the database.</a:t>
            </a:r>
          </a:p>
          <a:p>
            <a:endParaRPr lang="en-US" dirty="0"/>
          </a:p>
          <a:p>
            <a:r>
              <a:rPr lang="en-US" dirty="0"/>
              <a:t>U stands for update – taking existing data, and modifying it.</a:t>
            </a:r>
          </a:p>
          <a:p>
            <a:endParaRPr lang="en-US" dirty="0"/>
          </a:p>
          <a:p>
            <a:r>
              <a:rPr lang="en-US" dirty="0"/>
              <a:t>D stands for delete - getting rid of existing data.</a:t>
            </a:r>
          </a:p>
          <a:p>
            <a:endParaRPr lang="en-US" dirty="0"/>
          </a:p>
          <a:p>
            <a:r>
              <a:rPr lang="en-US" dirty="0"/>
              <a:t>You can do quite a bit with just these four operations – in fact, many applications are built entirely with these! </a:t>
            </a:r>
            <a:r>
              <a:rPr lang="en-US" b="1" dirty="0"/>
              <a:t>Can anyone think of a time they’ve completed any of these actions in a software application?</a:t>
            </a:r>
          </a:p>
          <a:p>
            <a:endParaRPr lang="en-US" b="1" dirty="0"/>
          </a:p>
          <a:p>
            <a:r>
              <a:rPr lang="en-US" b="0" dirty="0"/>
              <a:t>One of the prime use cases for CRUD operations is social media. Any time you post something, or look at posts, or edit a post, or delete a post – you are performing a CRUD operation!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6527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let’s get into how to actually do these things with real databases! This interactive activity explores SQL more in-depth. Go to bit.ly/</a:t>
            </a:r>
            <a:r>
              <a:rPr lang="en-US" dirty="0" err="1"/>
              <a:t>hytechcamps</a:t>
            </a:r>
            <a:r>
              <a:rPr lang="en-US" dirty="0"/>
              <a:t> and find the link, or just go to SQLBolt.com to get started! See how far you can get with the tutorial.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144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it’s time for the follow-along activity! Head to bit.ly/</a:t>
            </a:r>
            <a:r>
              <a:rPr lang="en-US" dirty="0" err="1"/>
              <a:t>hytechcamps</a:t>
            </a:r>
            <a:r>
              <a:rPr lang="en-US" dirty="0"/>
              <a:t> and find the link on the camp homepage to get started. We will be building out our own MongoDB database using Atlas – and connecting to it with a web application!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7084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hope you were all paying attention – we’re going to test you by playing </a:t>
            </a:r>
            <a:r>
              <a:rPr lang="en-US" dirty="0" err="1"/>
              <a:t>Gimkit</a:t>
            </a:r>
            <a:r>
              <a:rPr lang="en-US" dirty="0"/>
              <a:t>! Go to </a:t>
            </a:r>
            <a:r>
              <a:rPr lang="en-US" b="1" dirty="0"/>
              <a:t>gimkit.com/join</a:t>
            </a:r>
            <a:r>
              <a:rPr lang="en-US" b="0" dirty="0"/>
              <a:t>, and we will host the quiz game.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4774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so much, we hope you </a:t>
            </a:r>
            <a:r>
              <a:rPr lang="en-US"/>
              <a:t>enjoyed this camp!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83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sure all the instructors introduce themselves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212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what we will cover in this camp.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438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We’re going to start things off with a little icebreaker activity that uses a database! Go to bit.ly/</a:t>
            </a:r>
            <a:r>
              <a:rPr lang="en-US" dirty="0" err="1"/>
              <a:t>hytechcamps</a:t>
            </a:r>
            <a:r>
              <a:rPr lang="en-US" dirty="0"/>
              <a:t>, and find the camp homepage for this camp. Then, click the link under “Icebreaker” and submit a movie review!</a:t>
            </a:r>
          </a:p>
          <a:p>
            <a:endParaRPr lang="en-US" dirty="0"/>
          </a:p>
          <a:p>
            <a:r>
              <a:rPr lang="en-US" dirty="0"/>
              <a:t>After everyone has submitted, we will all introduce ourselves.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522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it’s time to get into the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324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/>
              <a:t>Does anyone know what a database is?</a:t>
            </a:r>
          </a:p>
          <a:p>
            <a:endParaRPr lang="en-US" b="1" i="0" dirty="0"/>
          </a:p>
          <a:p>
            <a:r>
              <a:rPr lang="en-US" b="0" i="0" dirty="0"/>
              <a:t>Here’s a definition from Oracle: an organized collection of structured information, or </a:t>
            </a:r>
            <a:r>
              <a:rPr lang="en-US" b="0" i="1" dirty="0"/>
              <a:t>data</a:t>
            </a:r>
            <a:r>
              <a:rPr lang="en-US" b="0" i="0" dirty="0"/>
              <a:t>, typically stored electronically in a computer system.</a:t>
            </a:r>
          </a:p>
          <a:p>
            <a:endParaRPr lang="en-US" b="0" i="0" dirty="0"/>
          </a:p>
          <a:p>
            <a:r>
              <a:rPr lang="en-US" b="0" i="0" dirty="0"/>
              <a:t>Source: https://www.oracle.com/database/what-is-database/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28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/>
              <a:t>Anyone have any idea what can be stored in a database?</a:t>
            </a:r>
            <a:endParaRPr lang="en-US" b="0" i="0" dirty="0"/>
          </a:p>
          <a:p>
            <a:endParaRPr lang="en-US" b="0" i="0" dirty="0"/>
          </a:p>
          <a:p>
            <a:r>
              <a:rPr lang="en-US" b="0" i="0" dirty="0"/>
              <a:t>Data can take many forms, like text, numbers, and dates. That can be used in a variety of fields – theoretically anything can be data.</a:t>
            </a:r>
          </a:p>
          <a:p>
            <a:endParaRPr lang="en-US" b="0" i="0" dirty="0"/>
          </a:p>
          <a:p>
            <a:r>
              <a:rPr lang="en-US" b="0" i="0" dirty="0"/>
              <a:t>Whether you know it or not, you have definitely interacted with databases in your daily life. These interactions aren’t usually direct, but </a:t>
            </a:r>
            <a:r>
              <a:rPr lang="en-US" b="0" i="1" dirty="0"/>
              <a:t>behind the scenes</a:t>
            </a:r>
            <a:r>
              <a:rPr lang="en-US" b="0" i="0" dirty="0"/>
              <a:t>, a database powers a lot of digital experiences! These are just a few examples. If you’ve bought a concert ticket, looked at your grades, logged hours on a video game – all of that stuff is stored in a database somewhere. One example is IMDb (which stands for Internet Movie Database). </a:t>
            </a:r>
            <a:r>
              <a:rPr lang="en-US" b="1" i="0" dirty="0"/>
              <a:t>But how is the data actually stored?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235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Relational databases are one of the main ways to store data.</a:t>
            </a:r>
          </a:p>
          <a:p>
            <a:endParaRPr lang="en-US" dirty="0"/>
          </a:p>
          <a:p>
            <a:r>
              <a:rPr lang="en-US" dirty="0"/>
              <a:t>Relational databases look something like this. </a:t>
            </a:r>
            <a:r>
              <a:rPr lang="en-US" b="1" dirty="0"/>
              <a:t>What is this?</a:t>
            </a:r>
            <a:r>
              <a:rPr lang="en-US" b="0" dirty="0"/>
              <a:t> The keyword we’re looking for is “table” – this is a table of Adam Sandler movies! This is how relational databases store data.</a:t>
            </a:r>
          </a:p>
          <a:p>
            <a:endParaRPr lang="en-US" b="0" dirty="0"/>
          </a:p>
          <a:p>
            <a:r>
              <a:rPr lang="en-US" b="0" dirty="0"/>
              <a:t>Data is stored in tables where each row is a record, and each column is a property. In this case, each row is a movie, and there are four columns with information about that movie. </a:t>
            </a:r>
            <a:r>
              <a:rPr lang="en-US" b="1" dirty="0"/>
              <a:t>But how do people interact with a relational database?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81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Structured Query language, or SQL (sequel or S.Q.L. depending on preference) is the main way database users can interact with these tables.</a:t>
            </a:r>
          </a:p>
          <a:p>
            <a:endParaRPr lang="en-US" dirty="0"/>
          </a:p>
          <a:p>
            <a:r>
              <a:rPr lang="en-US" dirty="0"/>
              <a:t>SQL allows people to do a ton of different stuff – basically anything – with the data in a database.</a:t>
            </a:r>
          </a:p>
          <a:p>
            <a:endParaRPr lang="en-US" dirty="0"/>
          </a:p>
          <a:p>
            <a:r>
              <a:rPr lang="en-US" i="1" dirty="0"/>
              <a:t>Note: we will dig deeper into SQL during the interactive activity that’s coming up after the presentation!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86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techoutreach@hyland.com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1918" y="3329790"/>
            <a:ext cx="4941771" cy="3200400"/>
          </a:xfrm>
        </p:spPr>
        <p:txBody>
          <a:bodyPr anchor="ctr"/>
          <a:lstStyle/>
          <a:p>
            <a:r>
              <a:rPr lang="en-US" sz="2000" dirty="0"/>
              <a:t>Storing Data with Databases</a:t>
            </a:r>
            <a:br>
              <a:rPr lang="en-US" dirty="0"/>
            </a:br>
            <a:r>
              <a:rPr lang="en-US" dirty="0"/>
              <a:t>Hy-Tech Camp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A646D37-6F8E-ADE7-0CA1-EB9A92EE78B2}"/>
              </a:ext>
            </a:extLst>
          </p:cNvPr>
          <p:cNvSpPr/>
          <p:nvPr/>
        </p:nvSpPr>
        <p:spPr>
          <a:xfrm>
            <a:off x="9274628" y="5273949"/>
            <a:ext cx="2917371" cy="1584051"/>
          </a:xfrm>
          <a:prstGeom prst="rect">
            <a:avLst/>
          </a:prstGeom>
          <a:solidFill>
            <a:srgbClr val="001E2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55366-D40D-3D24-D892-D29A533AE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397" y="558801"/>
            <a:ext cx="10475031" cy="1780860"/>
          </a:xfrm>
        </p:spPr>
        <p:txBody>
          <a:bodyPr>
            <a:normAutofit/>
          </a:bodyPr>
          <a:lstStyle/>
          <a:p>
            <a:r>
              <a:rPr lang="en-US" sz="7200" b="1" dirty="0"/>
              <a:t>N</a:t>
            </a:r>
            <a:r>
              <a:rPr lang="en-US" sz="5400" b="1" dirty="0"/>
              <a:t>o</a:t>
            </a:r>
            <a:r>
              <a:rPr lang="en-US" sz="7200" b="1" dirty="0"/>
              <a:t>SQL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BD0BD-62B5-962C-3B13-C8B290151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9397" y="2960877"/>
            <a:ext cx="2722880" cy="351284"/>
          </a:xfrm>
        </p:spPr>
        <p:txBody>
          <a:bodyPr/>
          <a:lstStyle/>
          <a:p>
            <a:r>
              <a:rPr lang="en-US" dirty="0"/>
              <a:t>What are NoSQL DBs?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0D9F77-068B-9FC4-44FE-AC1BBBDB7F9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19397" y="3324858"/>
            <a:ext cx="3302012" cy="30314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NoSQL databases (aka "not only SQL") are </a:t>
            </a:r>
            <a:r>
              <a:rPr lang="en-US" sz="2400" b="1" i="1" dirty="0"/>
              <a:t>non-tabular</a:t>
            </a:r>
            <a:r>
              <a:rPr lang="en-US" sz="2400" dirty="0"/>
              <a:t> databases and store data differently than relational tables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171DE8-3CB1-0B39-D24A-04260A2E9DE7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754881" y="2950862"/>
            <a:ext cx="6372298" cy="351284"/>
          </a:xfrm>
        </p:spPr>
        <p:txBody>
          <a:bodyPr>
            <a:normAutofit/>
          </a:bodyPr>
          <a:lstStyle/>
          <a:p>
            <a:r>
              <a:rPr lang="en-US" dirty="0"/>
              <a:t>Structure in NoSQL Databases</a:t>
            </a:r>
          </a:p>
        </p:txBody>
      </p:sp>
      <p:pic>
        <p:nvPicPr>
          <p:cNvPr id="3076" name="Picture 4" descr="NoSQL Databases: What are They?| Board Infinity">
            <a:extLst>
              <a:ext uri="{FF2B5EF4-FFF2-40B4-BE49-F238E27FC236}">
                <a16:creationId xmlns:a16="http://schemas.microsoft.com/office/drawing/2014/main" id="{6F12DB7F-F134-FC9C-B051-D3D4400D89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87" b="27619"/>
          <a:stretch/>
        </p:blipFill>
        <p:spPr bwMode="auto">
          <a:xfrm>
            <a:off x="4238187" y="269932"/>
            <a:ext cx="7953813" cy="233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66A2531-CF0F-94C7-F6FA-7801A7D0130F}"/>
              </a:ext>
            </a:extLst>
          </p:cNvPr>
          <p:cNvSpPr txBox="1">
            <a:spLocks/>
          </p:cNvSpPr>
          <p:nvPr/>
        </p:nvSpPr>
        <p:spPr>
          <a:xfrm>
            <a:off x="4754881" y="4853873"/>
            <a:ext cx="6372298" cy="3512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Examples of NoSQL Databases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1E377F0-3FB7-01ED-9FDA-7308AF12A4A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754881" y="3324859"/>
            <a:ext cx="6372298" cy="1304121"/>
          </a:xfrm>
        </p:spPr>
        <p:txBody>
          <a:bodyPr>
            <a:normAutofit/>
          </a:bodyPr>
          <a:lstStyle/>
          <a:p>
            <a:r>
              <a:rPr lang="en-US" dirty="0"/>
              <a:t>While SQL databases are strictly structured in tables, NoSQL databases store data in a variety of ways. This allows NoSQL DBs to work well with “unstructured data” – like big data or messy data. </a:t>
            </a:r>
          </a:p>
        </p:txBody>
      </p:sp>
      <p:pic>
        <p:nvPicPr>
          <p:cNvPr id="14" name="Picture 13" descr="A green text on a black background&#10;&#10;Description automatically generated">
            <a:extLst>
              <a:ext uri="{FF2B5EF4-FFF2-40B4-BE49-F238E27FC236}">
                <a16:creationId xmlns:a16="http://schemas.microsoft.com/office/drawing/2014/main" id="{75CD3F53-E560-E7B8-E91A-15C7E22CD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4233" y="5772038"/>
            <a:ext cx="2043533" cy="515519"/>
          </a:xfrm>
          <a:prstGeom prst="rect">
            <a:avLst/>
          </a:prstGeom>
        </p:spPr>
      </p:pic>
      <p:pic>
        <p:nvPicPr>
          <p:cNvPr id="3078" name="Picture 6" descr="High Performance Drivers and Use Cases for AWS DynamoDB (CData Software)">
            <a:extLst>
              <a:ext uri="{FF2B5EF4-FFF2-40B4-BE49-F238E27FC236}">
                <a16:creationId xmlns:a16="http://schemas.microsoft.com/office/drawing/2014/main" id="{CB1CE9B3-7FCF-D037-E8C8-60C3A9569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999" y="5430050"/>
            <a:ext cx="1618013" cy="107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edis : A Comprehensive Guide | TO THE NEW Blog">
            <a:extLst>
              <a:ext uri="{FF2B5EF4-FFF2-40B4-BE49-F238E27FC236}">
                <a16:creationId xmlns:a16="http://schemas.microsoft.com/office/drawing/2014/main" id="{F53568F7-02DD-E811-33A4-187B9792DF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25" t="21255" r="22963" b="22004"/>
          <a:stretch/>
        </p:blipFill>
        <p:spPr bwMode="auto">
          <a:xfrm>
            <a:off x="6096000" y="5273949"/>
            <a:ext cx="1047720" cy="107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A CouchDB User Story: chatting with Assaf | CouchDB Blog">
            <a:extLst>
              <a:ext uri="{FF2B5EF4-FFF2-40B4-BE49-F238E27FC236}">
                <a16:creationId xmlns:a16="http://schemas.microsoft.com/office/drawing/2014/main" id="{FE1AA30E-899F-07DB-266B-E3087AF3B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7025" y="5344318"/>
            <a:ext cx="1228491" cy="124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660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" grpId="0" build="p"/>
      <p:bldP spid="5" grpId="0" build="p"/>
      <p:bldP spid="9" grpId="0"/>
      <p:bldP spid="11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4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44D89F3-847C-C5BE-9242-3A95976472B8}"/>
              </a:ext>
            </a:extLst>
          </p:cNvPr>
          <p:cNvSpPr/>
          <p:nvPr/>
        </p:nvSpPr>
        <p:spPr>
          <a:xfrm>
            <a:off x="-28230" y="-18287"/>
            <a:ext cx="12220230" cy="6876288"/>
          </a:xfrm>
          <a:prstGeom prst="rect">
            <a:avLst/>
          </a:prstGeom>
          <a:solidFill>
            <a:srgbClr val="001E2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64A44-C56B-5477-85A9-900EB2BE0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8291F5-1C07-53C4-01F2-4E80DCA6059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393870" y="2078212"/>
            <a:ext cx="7635834" cy="182877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MongoDB is a </a:t>
            </a:r>
            <a:r>
              <a:rPr lang="en-US" sz="3600" b="1" dirty="0">
                <a:solidFill>
                  <a:schemeClr val="bg1"/>
                </a:solidFill>
              </a:rPr>
              <a:t>document database</a:t>
            </a:r>
            <a:r>
              <a:rPr lang="en-US" sz="3600" dirty="0">
                <a:solidFill>
                  <a:schemeClr val="bg1"/>
                </a:solidFill>
              </a:rPr>
              <a:t> designed for ease of application development and scaling.</a:t>
            </a:r>
          </a:p>
        </p:txBody>
      </p:sp>
      <p:pic>
        <p:nvPicPr>
          <p:cNvPr id="10" name="Picture 9" descr="A green text on a black background&#10;&#10;Description automatically generated">
            <a:extLst>
              <a:ext uri="{FF2B5EF4-FFF2-40B4-BE49-F238E27FC236}">
                <a16:creationId xmlns:a16="http://schemas.microsoft.com/office/drawing/2014/main" id="{723CB874-10A2-F653-7501-A2543F1C7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265" y="463137"/>
            <a:ext cx="6365963" cy="1605932"/>
          </a:xfrm>
          <a:prstGeom prst="rect">
            <a:avLst/>
          </a:prstGeom>
        </p:spPr>
      </p:pic>
      <p:pic>
        <p:nvPicPr>
          <p:cNvPr id="21" name="Picture Placeholder 20" descr="A pattern of green symbols&#10;&#10;Description automatically generated with medium confidence">
            <a:extLst>
              <a:ext uri="{FF2B5EF4-FFF2-40B4-BE49-F238E27FC236}">
                <a16:creationId xmlns:a16="http://schemas.microsoft.com/office/drawing/2014/main" id="{27CF49DE-703D-360C-4BFA-C4D6078572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23495" r="23495"/>
          <a:stretch>
            <a:fillRect/>
          </a:stretch>
        </p:blipFill>
        <p:spPr/>
      </p:pic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7F51FEA1-5E82-B6E9-8D84-4B77D3954F3C}"/>
              </a:ext>
            </a:extLst>
          </p:cNvPr>
          <p:cNvSpPr txBox="1">
            <a:spLocks/>
          </p:cNvSpPr>
          <p:nvPr/>
        </p:nvSpPr>
        <p:spPr>
          <a:xfrm>
            <a:off x="4838206" y="4080419"/>
            <a:ext cx="7008420" cy="926275"/>
          </a:xfrm>
          <a:prstGeom prst="rect">
            <a:avLst/>
          </a:prstGeom>
        </p:spPr>
        <p:txBody>
          <a:bodyPr vert="horz" lIns="91440" tIns="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346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9536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214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bg1"/>
                </a:solidFill>
              </a:rPr>
              <a:t>A record in MongoDB is a </a:t>
            </a:r>
            <a:r>
              <a:rPr lang="en-US" sz="2400" b="1" dirty="0">
                <a:solidFill>
                  <a:schemeClr val="bg1"/>
                </a:solidFill>
              </a:rPr>
              <a:t>document</a:t>
            </a:r>
            <a:r>
              <a:rPr lang="en-US" sz="2400" dirty="0">
                <a:solidFill>
                  <a:schemeClr val="bg1"/>
                </a:solidFill>
              </a:rPr>
              <a:t>, which is a data structure composed of field and value pairs: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0EB17CC-9237-E8C2-74EF-2A0D689A5A37}"/>
              </a:ext>
            </a:extLst>
          </p:cNvPr>
          <p:cNvGrpSpPr/>
          <p:nvPr/>
        </p:nvGrpSpPr>
        <p:grpSpPr>
          <a:xfrm>
            <a:off x="5640779" y="4952010"/>
            <a:ext cx="5807034" cy="1769464"/>
            <a:chOff x="5640779" y="4952010"/>
            <a:chExt cx="5807034" cy="176946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DFBD400-1827-295E-8051-4EE13E1A8263}"/>
                </a:ext>
              </a:extLst>
            </p:cNvPr>
            <p:cNvSpPr/>
            <p:nvPr/>
          </p:nvSpPr>
          <p:spPr>
            <a:xfrm>
              <a:off x="5640779" y="4952010"/>
              <a:ext cx="5807034" cy="176946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69ED28C-89F7-23FD-4E8F-B0308B614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70236" y="5061379"/>
              <a:ext cx="5429250" cy="1619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01051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423AB-2FC3-80A6-5B96-D6E2E7CAF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2026" y="268361"/>
            <a:ext cx="5949538" cy="1061676"/>
          </a:xfrm>
        </p:spPr>
        <p:txBody>
          <a:bodyPr/>
          <a:lstStyle/>
          <a:p>
            <a:r>
              <a:rPr lang="en-US" dirty="0"/>
              <a:t>Atlas: </a:t>
            </a:r>
            <a:r>
              <a:rPr lang="en-US" dirty="0" err="1"/>
              <a:t>Mongodb</a:t>
            </a:r>
            <a:r>
              <a:rPr lang="en-US" dirty="0"/>
              <a:t> in the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E7699-1FA0-9070-52FB-9CAFE92EC6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668" y="1615044"/>
            <a:ext cx="6115791" cy="4555085"/>
          </a:xfrm>
        </p:spPr>
        <p:txBody>
          <a:bodyPr>
            <a:normAutofit/>
          </a:bodyPr>
          <a:lstStyle/>
          <a:p>
            <a:r>
              <a:rPr lang="en-US" sz="2400" dirty="0"/>
              <a:t>What is the cloud?</a:t>
            </a:r>
          </a:p>
          <a:p>
            <a:endParaRPr lang="en-US" b="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What is MongoDB Atlas?</a:t>
            </a:r>
          </a:p>
          <a:p>
            <a:r>
              <a:rPr lang="en-US" sz="2400" b="0" dirty="0"/>
              <a:t>an integrated suite of data services centered around a cloud database designed to accelerate and simplify how you build with data – with a free option!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47778-7467-B49D-8D1B-9C6F7688E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124" name="Picture 4" descr="What Is a Cloud Server? | How Do Cloud Servers Work? | Gcore">
            <a:extLst>
              <a:ext uri="{FF2B5EF4-FFF2-40B4-BE49-F238E27FC236}">
                <a16:creationId xmlns:a16="http://schemas.microsoft.com/office/drawing/2014/main" id="{E22B9A59-DD8E-65BC-1710-DD0EFB6C7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8120" y="2066399"/>
            <a:ext cx="2711237" cy="1808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80FFAE-5670-6590-8262-1E035A484080}"/>
              </a:ext>
            </a:extLst>
          </p:cNvPr>
          <p:cNvSpPr txBox="1"/>
          <p:nvPr/>
        </p:nvSpPr>
        <p:spPr>
          <a:xfrm>
            <a:off x="3455720" y="2692257"/>
            <a:ext cx="20663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Perception</a:t>
            </a:r>
          </a:p>
          <a:p>
            <a:r>
              <a:rPr lang="en-US" dirty="0"/>
              <a:t>A magic place where everything lives forever </a:t>
            </a:r>
          </a:p>
        </p:txBody>
      </p:sp>
      <p:pic>
        <p:nvPicPr>
          <p:cNvPr id="5126" name="Picture 6" descr="Cloud magic was a nice story, now with an unhappy ending • The Register">
            <a:extLst>
              <a:ext uri="{FF2B5EF4-FFF2-40B4-BE49-F238E27FC236}">
                <a16:creationId xmlns:a16="http://schemas.microsoft.com/office/drawing/2014/main" id="{949C1436-01B2-73B6-1045-9E1414546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686" y="2152130"/>
            <a:ext cx="2602034" cy="1722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5CA8FD-DD3E-C2BB-0806-BCDF61A5C703}"/>
              </a:ext>
            </a:extLst>
          </p:cNvPr>
          <p:cNvSpPr txBox="1"/>
          <p:nvPr/>
        </p:nvSpPr>
        <p:spPr>
          <a:xfrm>
            <a:off x="5589052" y="2042699"/>
            <a:ext cx="18290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u="sng" dirty="0"/>
              <a:t>Reality</a:t>
            </a:r>
          </a:p>
          <a:p>
            <a:pPr algn="r"/>
            <a:r>
              <a:rPr lang="en-US" dirty="0"/>
              <a:t>A bunch of computers</a:t>
            </a:r>
          </a:p>
          <a:p>
            <a:pPr algn="r"/>
            <a:r>
              <a:rPr lang="en-US" dirty="0"/>
              <a:t>(i.e., a global network of servers)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D5EF1E-41FB-D931-CE44-31CB2299B1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9023" y="3859023"/>
            <a:ext cx="4982977" cy="3282201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8CB521A-59BC-4739-680D-3F8E7A814E07}"/>
              </a:ext>
            </a:extLst>
          </p:cNvPr>
          <p:cNvSpPr/>
          <p:nvPr/>
        </p:nvSpPr>
        <p:spPr>
          <a:xfrm>
            <a:off x="2707575" y="190005"/>
            <a:ext cx="1781298" cy="1282535"/>
          </a:xfrm>
          <a:prstGeom prst="roundRect">
            <a:avLst>
              <a:gd name="adj" fmla="val 42593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Learn more during the follow-along activity!</a:t>
            </a:r>
          </a:p>
        </p:txBody>
      </p:sp>
    </p:spTree>
    <p:extLst>
      <p:ext uri="{BB962C8B-B14F-4D97-AF65-F5344CB8AC3E}">
        <p14:creationId xmlns:p14="http://schemas.microsoft.com/office/powerpoint/2010/main" val="3174871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D3B-74AE-D871-A760-82B240847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568961"/>
            <a:ext cx="8420100" cy="955039"/>
          </a:xfrm>
        </p:spPr>
        <p:txBody>
          <a:bodyPr/>
          <a:lstStyle/>
          <a:p>
            <a:r>
              <a:rPr lang="en-US" dirty="0"/>
              <a:t>Basic Database Operations: </a:t>
            </a:r>
            <a:r>
              <a:rPr lang="en-US" sz="6000" b="1" dirty="0"/>
              <a:t>C.R.U.D.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63C582-FD98-D08A-661F-FF4756DF0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210EA3D-2ECF-EB17-EC93-1584FA0A5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0576" y="0"/>
            <a:ext cx="2819399" cy="2819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0193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87D3B-74AE-D871-A760-82B240847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568961"/>
            <a:ext cx="8420100" cy="955039"/>
          </a:xfrm>
        </p:spPr>
        <p:txBody>
          <a:bodyPr/>
          <a:lstStyle/>
          <a:p>
            <a:r>
              <a:rPr lang="en-US" dirty="0"/>
              <a:t>Basic Database Operations: </a:t>
            </a:r>
            <a:r>
              <a:rPr lang="en-US" sz="6000" b="1" dirty="0"/>
              <a:t>C.R.U.D.</a:t>
            </a:r>
            <a:endParaRPr lang="en-US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63C582-FD98-D08A-661F-FF4756DF0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210EA3D-2ECF-EB17-EC93-1584FA0A5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0576" y="-2250438"/>
            <a:ext cx="2819399" cy="2819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CFCE6F-D8B2-26F1-A7DA-88326867BEE9}"/>
              </a:ext>
            </a:extLst>
          </p:cNvPr>
          <p:cNvSpPr/>
          <p:nvPr/>
        </p:nvSpPr>
        <p:spPr>
          <a:xfrm>
            <a:off x="343220" y="4181004"/>
            <a:ext cx="3009900" cy="210819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7200" b="1" u="sng" dirty="0"/>
              <a:t>C</a:t>
            </a:r>
            <a:r>
              <a:rPr lang="en-US" sz="7200" u="sng" dirty="0"/>
              <a:t>reate</a:t>
            </a:r>
          </a:p>
          <a:p>
            <a:pPr algn="ctr"/>
            <a:r>
              <a:rPr lang="en-US" sz="2400" dirty="0"/>
              <a:t>add new records to the database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6A3495-C44D-7A05-FF4A-9B8F8CEBE1DC}"/>
              </a:ext>
            </a:extLst>
          </p:cNvPr>
          <p:cNvSpPr/>
          <p:nvPr/>
        </p:nvSpPr>
        <p:spPr>
          <a:xfrm>
            <a:off x="2410196" y="1988669"/>
            <a:ext cx="3009900" cy="2108199"/>
          </a:xfrm>
          <a:prstGeom prst="rect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7200" b="1" u="sng" dirty="0"/>
              <a:t>R</a:t>
            </a:r>
            <a:r>
              <a:rPr lang="en-US" sz="7200" u="sng" dirty="0"/>
              <a:t>ead</a:t>
            </a:r>
          </a:p>
          <a:p>
            <a:pPr algn="ctr"/>
            <a:r>
              <a:rPr lang="en-US" sz="2400" dirty="0"/>
              <a:t>view existing records in the 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2B89A4-B332-9EDA-9772-7EADB34FE122}"/>
              </a:ext>
            </a:extLst>
          </p:cNvPr>
          <p:cNvSpPr/>
          <p:nvPr/>
        </p:nvSpPr>
        <p:spPr>
          <a:xfrm>
            <a:off x="4105747" y="4343399"/>
            <a:ext cx="3248025" cy="2108199"/>
          </a:xfrm>
          <a:prstGeom prst="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7200" b="1" u="sng" dirty="0"/>
              <a:t>U</a:t>
            </a:r>
            <a:r>
              <a:rPr lang="en-US" sz="7200" u="sng" dirty="0"/>
              <a:t>pdate</a:t>
            </a:r>
          </a:p>
          <a:p>
            <a:pPr algn="ctr"/>
            <a:r>
              <a:rPr lang="en-US" sz="2400" dirty="0"/>
              <a:t>edit existing records in the database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DEA10F-D265-A732-0C2F-49E13F74CC5A}"/>
              </a:ext>
            </a:extLst>
          </p:cNvPr>
          <p:cNvSpPr/>
          <p:nvPr/>
        </p:nvSpPr>
        <p:spPr>
          <a:xfrm>
            <a:off x="6130629" y="2072805"/>
            <a:ext cx="3400425" cy="2108199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7200" b="1" u="sng" dirty="0"/>
              <a:t>D</a:t>
            </a:r>
            <a:r>
              <a:rPr lang="en-US" sz="7200" u="sng" dirty="0"/>
              <a:t>elete</a:t>
            </a:r>
          </a:p>
          <a:p>
            <a:pPr algn="ctr"/>
            <a:r>
              <a:rPr lang="en-US" sz="2400" dirty="0"/>
              <a:t>remove existing records from the database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6A85C9-015D-ED91-3E24-E6201560BFD2}"/>
              </a:ext>
            </a:extLst>
          </p:cNvPr>
          <p:cNvSpPr/>
          <p:nvPr/>
        </p:nvSpPr>
        <p:spPr>
          <a:xfrm>
            <a:off x="8224652" y="4276089"/>
            <a:ext cx="2990850" cy="201295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many applications  are built upon the foundation of these four operations!</a:t>
            </a:r>
          </a:p>
        </p:txBody>
      </p:sp>
      <p:pic>
        <p:nvPicPr>
          <p:cNvPr id="2050" name="Picture 2" descr="40 Beautiful [Free!] Social Media Icon Sets For Your Website">
            <a:extLst>
              <a:ext uri="{FF2B5EF4-FFF2-40B4-BE49-F238E27FC236}">
                <a16:creationId xmlns:a16="http://schemas.microsoft.com/office/drawing/2014/main" id="{769615A1-19F2-28B2-3F0D-AF245EEB56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44"/>
          <a:stretch/>
        </p:blipFill>
        <p:spPr bwMode="auto">
          <a:xfrm>
            <a:off x="10241587" y="2274106"/>
            <a:ext cx="1711325" cy="13763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C1CAA60-98A1-2303-9C70-BBDF436DE3CF}"/>
              </a:ext>
            </a:extLst>
          </p:cNvPr>
          <p:cNvSpPr/>
          <p:nvPr/>
        </p:nvSpPr>
        <p:spPr>
          <a:xfrm>
            <a:off x="0" y="1396449"/>
            <a:ext cx="12192000" cy="44037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/>
              <a:t>regardless of the approach, these operations are a fundamental aspect of almost any DB</a:t>
            </a:r>
          </a:p>
        </p:txBody>
      </p:sp>
    </p:spTree>
    <p:extLst>
      <p:ext uri="{BB962C8B-B14F-4D97-AF65-F5344CB8AC3E}">
        <p14:creationId xmlns:p14="http://schemas.microsoft.com/office/powerpoint/2010/main" val="2803796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97BE-403B-122E-90D1-2788978A0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06400"/>
            <a:ext cx="4179570" cy="3457971"/>
          </a:xfrm>
        </p:spPr>
        <p:txBody>
          <a:bodyPr/>
          <a:lstStyle/>
          <a:p>
            <a:r>
              <a:rPr lang="en-US" sz="2800" dirty="0"/>
              <a:t>Interactive Activity</a:t>
            </a:r>
            <a:br>
              <a:rPr lang="en-US" dirty="0"/>
            </a:br>
            <a:r>
              <a:rPr lang="en-US" b="1" u="sng" dirty="0" err="1"/>
              <a:t>SQLBolt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34696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84403-87E7-4805-1353-D4E02929ED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dirty="0"/>
              <a:t>Follow-along activity</a:t>
            </a:r>
            <a:br>
              <a:rPr lang="en-US" sz="2400" dirty="0"/>
            </a:br>
            <a:r>
              <a:rPr lang="en-US" sz="2800" b="1" u="sng" dirty="0"/>
              <a:t>bit.ly/</a:t>
            </a:r>
            <a:r>
              <a:rPr lang="en-US" sz="2800" b="1" u="sng" dirty="0" err="1"/>
              <a:t>hytechcamps</a:t>
            </a:r>
            <a:endParaRPr lang="en-US" sz="2400" b="1" u="sng" dirty="0"/>
          </a:p>
        </p:txBody>
      </p:sp>
      <p:pic>
        <p:nvPicPr>
          <p:cNvPr id="13" name="Picture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A4BD0DB6-7E93-E82B-DE31-18004FE7191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9631" r="196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64342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41E62-F784-A1E6-97C2-06B3E0B748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GIMKIT</a:t>
            </a:r>
          </a:p>
        </p:txBody>
      </p:sp>
    </p:spTree>
    <p:extLst>
      <p:ext uri="{BB962C8B-B14F-4D97-AF65-F5344CB8AC3E}">
        <p14:creationId xmlns:p14="http://schemas.microsoft.com/office/powerpoint/2010/main" val="2103597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1615736"/>
            <a:ext cx="4179570" cy="152473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4C29E-DF30-4DC6-AB95-2016F9A7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2850181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techoutreach@hyland.com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B739E-3F40-04FE-6CBD-A16D0C1165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Instructor Introductions</a:t>
            </a:r>
          </a:p>
        </p:txBody>
      </p:sp>
    </p:spTree>
    <p:extLst>
      <p:ext uri="{BB962C8B-B14F-4D97-AF65-F5344CB8AC3E}">
        <p14:creationId xmlns:p14="http://schemas.microsoft.com/office/powerpoint/2010/main" val="2029400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/>
          <a:p>
            <a:r>
              <a:rPr lang="en-US" dirty="0"/>
              <a:t>Icebreaker</a:t>
            </a:r>
          </a:p>
          <a:p>
            <a:r>
              <a:rPr lang="en-US" dirty="0"/>
              <a:t>Presentation</a:t>
            </a:r>
          </a:p>
          <a:p>
            <a:r>
              <a:rPr lang="en-US" dirty="0"/>
              <a:t>Interactive Activity</a:t>
            </a:r>
          </a:p>
          <a:p>
            <a:r>
              <a:rPr lang="en-US" dirty="0"/>
              <a:t>Follow-Along Activity</a:t>
            </a:r>
          </a:p>
          <a:p>
            <a:r>
              <a:rPr lang="en-US" dirty="0"/>
              <a:t>Self-Paced Work</a:t>
            </a:r>
          </a:p>
          <a:p>
            <a:r>
              <a:rPr lang="en-US" dirty="0" err="1"/>
              <a:t>Gimkit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BD1-DB29-D44F-FD5A-3071BB37E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87018"/>
            <a:ext cx="4179570" cy="3377354"/>
          </a:xfrm>
        </p:spPr>
        <p:txBody>
          <a:bodyPr/>
          <a:lstStyle/>
          <a:p>
            <a:r>
              <a:rPr lang="en-US" dirty="0"/>
              <a:t>Icebreaker</a:t>
            </a:r>
            <a:br>
              <a:rPr lang="en-US" dirty="0"/>
            </a:br>
            <a:r>
              <a:rPr lang="en-US" sz="2800" b="1" u="sng" dirty="0">
                <a:solidFill>
                  <a:schemeClr val="accent5"/>
                </a:solidFill>
              </a:rPr>
              <a:t>bit.ly/</a:t>
            </a:r>
            <a:r>
              <a:rPr lang="en-US" sz="2800" b="1" u="sng" dirty="0" err="1">
                <a:solidFill>
                  <a:schemeClr val="accent5"/>
                </a:solidFill>
              </a:rPr>
              <a:t>hytechcamps</a:t>
            </a:r>
            <a:endParaRPr lang="en-US" b="1" u="sng" dirty="0">
              <a:solidFill>
                <a:schemeClr val="accent5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A8DA67-6A2C-D2E6-EBBD-100678CFA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" y="4045347"/>
            <a:ext cx="3685036" cy="2498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212E87-324F-9BAF-348E-C1ECAF4487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950" y="4427513"/>
            <a:ext cx="6019800" cy="21164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EE6C3F7-27C5-A8A4-E130-2B8B604C704B}"/>
              </a:ext>
            </a:extLst>
          </p:cNvPr>
          <p:cNvCxnSpPr>
            <a:cxnSpLocks/>
          </p:cNvCxnSpPr>
          <p:nvPr/>
        </p:nvCxnSpPr>
        <p:spPr>
          <a:xfrm flipH="1">
            <a:off x="3714750" y="3864372"/>
            <a:ext cx="3181350" cy="230782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DBDC44-E404-5C49-42F3-0CB620393F19}"/>
              </a:ext>
            </a:extLst>
          </p:cNvPr>
          <p:cNvCxnSpPr>
            <a:cxnSpLocks/>
          </p:cNvCxnSpPr>
          <p:nvPr/>
        </p:nvCxnSpPr>
        <p:spPr>
          <a:xfrm>
            <a:off x="6858000" y="5057775"/>
            <a:ext cx="923925" cy="1224081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796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FA5E-469B-2BFC-9D4E-BD1EC6E48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487680"/>
            <a:ext cx="4179570" cy="3376691"/>
          </a:xfrm>
        </p:spPr>
        <p:txBody>
          <a:bodyPr/>
          <a:lstStyle/>
          <a:p>
            <a:r>
              <a:rPr lang="en-US" dirty="0"/>
              <a:t>Presentation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448EF356-1822-E2AE-2794-322870D4C22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</a14:imgLayer>
                </a14:imgProps>
              </a:ext>
            </a:extLst>
          </a:blip>
          <a:srcRect l="23081" r="23081"/>
          <a:stretch/>
        </p:blipFill>
        <p:spPr>
          <a:xfrm>
            <a:off x="0" y="-5080"/>
            <a:ext cx="6576291" cy="6872605"/>
          </a:xfr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44268F6-A361-9907-F87F-9C4377ECA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 flipV="1">
            <a:off x="0" y="254643"/>
            <a:ext cx="6096000" cy="8557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45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F4DD2-053C-93A3-00FE-44AA03101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6874" y="570017"/>
            <a:ext cx="5884027" cy="878774"/>
          </a:xfrm>
        </p:spPr>
        <p:txBody>
          <a:bodyPr/>
          <a:lstStyle/>
          <a:p>
            <a:r>
              <a:rPr lang="en-US" dirty="0"/>
              <a:t>What is a database?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9F6B94-BE7D-C610-E06D-879F4C5D9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85E872B-B113-4DA3-2C2C-41D3E307049E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453725" y="1962603"/>
            <a:ext cx="5907176" cy="2536826"/>
          </a:xfrm>
        </p:spPr>
        <p:txBody>
          <a:bodyPr>
            <a:normAutofit/>
          </a:bodyPr>
          <a:lstStyle/>
          <a:p>
            <a:r>
              <a:rPr lang="en-US" sz="3200" dirty="0"/>
              <a:t>an organized collection of structured information, or </a:t>
            </a:r>
            <a:r>
              <a:rPr lang="en-US" sz="3200" i="1" dirty="0"/>
              <a:t>data</a:t>
            </a:r>
            <a:r>
              <a:rPr lang="en-US" sz="3200" dirty="0"/>
              <a:t>, typically stored electronically in a computer system</a:t>
            </a:r>
          </a:p>
        </p:txBody>
      </p:sp>
      <p:pic>
        <p:nvPicPr>
          <p:cNvPr id="11" name="Picture Placeholder 10" descr="Several boxes with papers&#10;&#10;Description automatically generated with medium confidence">
            <a:extLst>
              <a:ext uri="{FF2B5EF4-FFF2-40B4-BE49-F238E27FC236}">
                <a16:creationId xmlns:a16="http://schemas.microsoft.com/office/drawing/2014/main" id="{1D292231-7860-1D2C-E6F1-2B2C7A7B441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138" r="21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64455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4D16-C66C-61F2-2AD5-403E1E7B0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089" y="912773"/>
            <a:ext cx="9953308" cy="830612"/>
          </a:xfrm>
        </p:spPr>
        <p:txBody>
          <a:bodyPr/>
          <a:lstStyle/>
          <a:p>
            <a:r>
              <a:rPr lang="en-US" dirty="0"/>
              <a:t>What types of things are stored in databases?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8AB24-5E21-CE4C-3B75-76681F99EAB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6218A3-B8F5-464F-F2D1-FAE3E96876B4}"/>
              </a:ext>
            </a:extLst>
          </p:cNvPr>
          <p:cNvSpPr/>
          <p:nvPr/>
        </p:nvSpPr>
        <p:spPr>
          <a:xfrm>
            <a:off x="522513" y="2334103"/>
            <a:ext cx="2327564" cy="1715763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Facebook posts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9DFC37-5456-80FD-CB00-3B441B3718D5}"/>
              </a:ext>
            </a:extLst>
          </p:cNvPr>
          <p:cNvSpPr/>
          <p:nvPr/>
        </p:nvSpPr>
        <p:spPr>
          <a:xfrm>
            <a:off x="1693009" y="4276883"/>
            <a:ext cx="2327564" cy="171576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School records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FDD409-2A05-7A25-B018-E0BFEE90612D}"/>
              </a:ext>
            </a:extLst>
          </p:cNvPr>
          <p:cNvSpPr/>
          <p:nvPr/>
        </p:nvSpPr>
        <p:spPr>
          <a:xfrm>
            <a:off x="4400584" y="2491232"/>
            <a:ext cx="2327564" cy="1715763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Concert ticket sales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778C31-49DB-8DDE-FB77-7DF2BE5D460E}"/>
              </a:ext>
            </a:extLst>
          </p:cNvPr>
          <p:cNvSpPr/>
          <p:nvPr/>
        </p:nvSpPr>
        <p:spPr>
          <a:xfrm>
            <a:off x="4732744" y="4640586"/>
            <a:ext cx="2327564" cy="171576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Sports statistics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D365C8-B584-B681-3C7D-D230F8CFE428}"/>
              </a:ext>
            </a:extLst>
          </p:cNvPr>
          <p:cNvSpPr/>
          <p:nvPr/>
        </p:nvSpPr>
        <p:spPr>
          <a:xfrm>
            <a:off x="7386452" y="2334104"/>
            <a:ext cx="2601900" cy="17157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Video game catalogs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5C1ADC-9375-A815-9594-50C6D8F658D8}"/>
              </a:ext>
            </a:extLst>
          </p:cNvPr>
          <p:cNvSpPr/>
          <p:nvPr/>
        </p:nvSpPr>
        <p:spPr>
          <a:xfrm>
            <a:off x="7826833" y="4345226"/>
            <a:ext cx="2327564" cy="1715763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Movies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(like IMDb)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35BD9A-C7D2-7DD6-D9AE-554D481A6F22}"/>
              </a:ext>
            </a:extLst>
          </p:cNvPr>
          <p:cNvSpPr/>
          <p:nvPr/>
        </p:nvSpPr>
        <p:spPr>
          <a:xfrm>
            <a:off x="1104405" y="1743385"/>
            <a:ext cx="4797631" cy="38515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/>
              <a:t>text, numbers, dates, and more!</a:t>
            </a:r>
          </a:p>
        </p:txBody>
      </p:sp>
    </p:spTree>
    <p:extLst>
      <p:ext uri="{BB962C8B-B14F-4D97-AF65-F5344CB8AC3E}">
        <p14:creationId xmlns:p14="http://schemas.microsoft.com/office/powerpoint/2010/main" val="2988157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956EF-7DC3-B9EE-19BA-1CB8E93B1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895350"/>
            <a:ext cx="3247662" cy="826572"/>
          </a:xfrm>
        </p:spPr>
        <p:txBody>
          <a:bodyPr/>
          <a:lstStyle/>
          <a:p>
            <a:r>
              <a:rPr lang="en-US" dirty="0"/>
              <a:t>Relational 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05F18-E438-80FA-BDF2-36C19E507F5B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38200" y="1805049"/>
            <a:ext cx="3056906" cy="4246500"/>
          </a:xfrm>
        </p:spPr>
        <p:txBody>
          <a:bodyPr>
            <a:normAutofit/>
          </a:bodyPr>
          <a:lstStyle/>
          <a:p>
            <a:r>
              <a:rPr lang="en-US" sz="3600" dirty="0"/>
              <a:t>Data is stored in </a:t>
            </a:r>
            <a:r>
              <a:rPr lang="en-US" sz="3600" b="1" i="1" dirty="0"/>
              <a:t>tables</a:t>
            </a:r>
            <a:r>
              <a:rPr lang="en-US" sz="3600" dirty="0"/>
              <a:t> where each </a:t>
            </a:r>
            <a:r>
              <a:rPr lang="en-US" sz="3600" b="1" dirty="0">
                <a:solidFill>
                  <a:schemeClr val="accent5"/>
                </a:solidFill>
              </a:rPr>
              <a:t>row</a:t>
            </a:r>
            <a:r>
              <a:rPr lang="en-US" sz="3600" dirty="0"/>
              <a:t> is a </a:t>
            </a:r>
            <a:r>
              <a:rPr lang="en-US" sz="3600" b="1" dirty="0">
                <a:solidFill>
                  <a:schemeClr val="accent5"/>
                </a:solidFill>
              </a:rPr>
              <a:t>record</a:t>
            </a:r>
            <a:r>
              <a:rPr lang="en-US" sz="3600" dirty="0"/>
              <a:t>, and each </a:t>
            </a:r>
            <a:r>
              <a:rPr lang="en-US" sz="3600" b="1" dirty="0">
                <a:solidFill>
                  <a:schemeClr val="accent2"/>
                </a:solidFill>
              </a:rPr>
              <a:t>column</a:t>
            </a:r>
            <a:r>
              <a:rPr lang="en-US" sz="3600" dirty="0"/>
              <a:t> is a </a:t>
            </a:r>
            <a:r>
              <a:rPr lang="en-US" sz="3600" b="1" dirty="0">
                <a:solidFill>
                  <a:schemeClr val="accent2"/>
                </a:solidFill>
              </a:rPr>
              <a:t>property</a:t>
            </a:r>
          </a:p>
        </p:txBody>
      </p:sp>
      <p:graphicFrame>
        <p:nvGraphicFramePr>
          <p:cNvPr id="6" name="Table Placeholder 5">
            <a:extLst>
              <a:ext uri="{FF2B5EF4-FFF2-40B4-BE49-F238E27FC236}">
                <a16:creationId xmlns:a16="http://schemas.microsoft.com/office/drawing/2014/main" id="{86624F2C-2D40-B893-D953-9F45EF17EA61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1937380674"/>
              </p:ext>
            </p:extLst>
          </p:nvPr>
        </p:nvGraphicFramePr>
        <p:xfrm>
          <a:off x="4085863" y="895350"/>
          <a:ext cx="7718210" cy="491603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979955">
                  <a:extLst>
                    <a:ext uri="{9D8B030D-6E8A-4147-A177-3AD203B41FA5}">
                      <a16:colId xmlns:a16="http://schemas.microsoft.com/office/drawing/2014/main" val="406022548"/>
                    </a:ext>
                  </a:extLst>
                </a:gridCol>
                <a:gridCol w="1116281">
                  <a:extLst>
                    <a:ext uri="{9D8B030D-6E8A-4147-A177-3AD203B41FA5}">
                      <a16:colId xmlns:a16="http://schemas.microsoft.com/office/drawing/2014/main" val="3006503620"/>
                    </a:ext>
                  </a:extLst>
                </a:gridCol>
                <a:gridCol w="1591293">
                  <a:extLst>
                    <a:ext uri="{9D8B030D-6E8A-4147-A177-3AD203B41FA5}">
                      <a16:colId xmlns:a16="http://schemas.microsoft.com/office/drawing/2014/main" val="3384971548"/>
                    </a:ext>
                  </a:extLst>
                </a:gridCol>
                <a:gridCol w="2030681">
                  <a:extLst>
                    <a:ext uri="{9D8B030D-6E8A-4147-A177-3AD203B41FA5}">
                      <a16:colId xmlns:a16="http://schemas.microsoft.com/office/drawing/2014/main" val="3492056126"/>
                    </a:ext>
                  </a:extLst>
                </a:gridCol>
              </a:tblGrid>
              <a:tr h="818614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Title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Year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Genre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Director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3221832"/>
                  </a:ext>
                </a:extLst>
              </a:tr>
              <a:tr h="818614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Billy Madison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1995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Comedy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Tamra Davis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858782"/>
                  </a:ext>
                </a:extLst>
              </a:tr>
              <a:tr h="818614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The Wedding Singer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1998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Comedy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Frank </a:t>
                      </a:r>
                      <a:r>
                        <a:rPr lang="en-US" sz="2400" dirty="0" err="1"/>
                        <a:t>Coraci</a:t>
                      </a:r>
                      <a:endParaRPr lang="en-US" sz="2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3611247"/>
                  </a:ext>
                </a:extLst>
              </a:tr>
              <a:tr h="818614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Reign Over Me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2007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Drama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Mike Binder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4835309"/>
                  </a:ext>
                </a:extLst>
              </a:tr>
              <a:tr h="818614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Grown Ups 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2013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Comedy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Dennis Dugan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8318017"/>
                  </a:ext>
                </a:extLst>
              </a:tr>
              <a:tr h="818614"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Uncut Gems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2019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Thriller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Josh </a:t>
                      </a:r>
                      <a:r>
                        <a:rPr lang="en-US" sz="2400" dirty="0" err="1"/>
                        <a:t>Safdie</a:t>
                      </a:r>
                      <a:r>
                        <a:rPr lang="en-US" sz="2400" dirty="0"/>
                        <a:t> &amp; Benny </a:t>
                      </a:r>
                      <a:r>
                        <a:rPr lang="en-US" sz="2400" dirty="0" err="1"/>
                        <a:t>Safdie</a:t>
                      </a:r>
                      <a:endParaRPr lang="en-US" sz="2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02611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731DF5-D154-D77D-E3A4-33ACFE9BE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36C5EA-4EB5-6161-CEEF-8A36CEC0E5FC}"/>
              </a:ext>
            </a:extLst>
          </p:cNvPr>
          <p:cNvSpPr/>
          <p:nvPr/>
        </p:nvSpPr>
        <p:spPr>
          <a:xfrm>
            <a:off x="4085863" y="1721922"/>
            <a:ext cx="7718210" cy="826572"/>
          </a:xfrm>
          <a:prstGeom prst="rect">
            <a:avLst/>
          </a:prstGeom>
          <a:solidFill>
            <a:srgbClr val="5B9BD5">
              <a:alpha val="5882"/>
            </a:srgbClr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7B4408-0C1A-7845-05C0-7E53C8BFF432}"/>
              </a:ext>
            </a:extLst>
          </p:cNvPr>
          <p:cNvSpPr/>
          <p:nvPr/>
        </p:nvSpPr>
        <p:spPr>
          <a:xfrm>
            <a:off x="7053944" y="902276"/>
            <a:ext cx="1128156" cy="4909103"/>
          </a:xfrm>
          <a:prstGeom prst="rect">
            <a:avLst/>
          </a:prstGeom>
          <a:solidFill>
            <a:srgbClr val="ED7D31">
              <a:alpha val="5882"/>
            </a:srgbClr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49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55366-D40D-3D24-D892-D29A533AE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9600" b="1" dirty="0"/>
              <a:t>S</a:t>
            </a:r>
            <a:r>
              <a:rPr lang="en-US" sz="4000" dirty="0"/>
              <a:t>tructured </a:t>
            </a:r>
            <a:r>
              <a:rPr lang="en-US" sz="9600" b="1" dirty="0"/>
              <a:t>Q</a:t>
            </a:r>
            <a:r>
              <a:rPr lang="en-US" sz="4000" dirty="0"/>
              <a:t>uery </a:t>
            </a:r>
            <a:r>
              <a:rPr lang="en-US" sz="9600" b="1" dirty="0"/>
              <a:t>L</a:t>
            </a:r>
            <a:r>
              <a:rPr lang="en-US" sz="4000" dirty="0"/>
              <a:t>anguage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0D9F77-068B-9FC4-44FE-AC1BBBDB7F9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341120" y="3064758"/>
            <a:ext cx="2722880" cy="290716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200" b="1" dirty="0"/>
              <a:t>SQL</a:t>
            </a:r>
            <a:r>
              <a:rPr lang="en-US" sz="3200" dirty="0"/>
              <a:t> is the language that lets database users interact with relational databases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171DE8-3CB1-0B39-D24A-04260A2E9DE7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What can you do with SQL?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647A98-2828-5D58-D79A-456C22197BE6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 new tables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Insert data into tables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Search for data with certain criteria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Connect tables to one another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Pretty much anything!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D443BF-9271-87BC-3605-D43E047191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B6FD128-1944-C0BA-C417-DD334B796BF5}"/>
              </a:ext>
            </a:extLst>
          </p:cNvPr>
          <p:cNvSpPr/>
          <p:nvPr/>
        </p:nvSpPr>
        <p:spPr>
          <a:xfrm>
            <a:off x="9976477" y="2495251"/>
            <a:ext cx="1781298" cy="1282535"/>
          </a:xfrm>
          <a:prstGeom prst="roundRect">
            <a:avLst>
              <a:gd name="adj" fmla="val 42593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Learn more during the interactive activity!</a:t>
            </a:r>
          </a:p>
        </p:txBody>
      </p:sp>
    </p:spTree>
    <p:extLst>
      <p:ext uri="{BB962C8B-B14F-4D97-AF65-F5344CB8AC3E}">
        <p14:creationId xmlns:p14="http://schemas.microsoft.com/office/powerpoint/2010/main" val="1432764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uiExpand="1" build="p"/>
      <p:bldP spid="9" grpId="0" animBg="1"/>
    </p:bldLst>
  </p:timing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{01EF66BB-3C05-4982-AC01-D3951215B3CD}tf67328976_win32</Template>
  <TotalTime>1916</TotalTime>
  <Words>1634</Words>
  <Application>Microsoft Office PowerPoint</Application>
  <PresentationFormat>Widescreen</PresentationFormat>
  <Paragraphs>193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Tenorite</vt:lpstr>
      <vt:lpstr>Custom</vt:lpstr>
      <vt:lpstr>Storing Data with Databases Hy-Tech Camp</vt:lpstr>
      <vt:lpstr>Instructor Introductions</vt:lpstr>
      <vt:lpstr>AGENDA</vt:lpstr>
      <vt:lpstr>Icebreaker bit.ly/hytechcamps</vt:lpstr>
      <vt:lpstr>Presentation</vt:lpstr>
      <vt:lpstr>What is a database?</vt:lpstr>
      <vt:lpstr>What types of things are stored in databases?</vt:lpstr>
      <vt:lpstr>Relational Databases</vt:lpstr>
      <vt:lpstr>Structured Query Language</vt:lpstr>
      <vt:lpstr>NoSQL</vt:lpstr>
      <vt:lpstr>PowerPoint Presentation</vt:lpstr>
      <vt:lpstr>Atlas: Mongodb in the cloud</vt:lpstr>
      <vt:lpstr>Basic Database Operations: C.R.U.D.</vt:lpstr>
      <vt:lpstr>Basic Database Operations: C.R.U.D.</vt:lpstr>
      <vt:lpstr>Interactive Activity SQLBolt</vt:lpstr>
      <vt:lpstr>Follow-along activity bit.ly/hytechcamps</vt:lpstr>
      <vt:lpstr>GIMKIT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Storing Data with Databases Hy-Tech Camp</dc:title>
  <dc:creator>Joseph Maxwell</dc:creator>
  <cp:lastModifiedBy>Joseph Maxwell</cp:lastModifiedBy>
  <cp:revision>9</cp:revision>
  <dcterms:created xsi:type="dcterms:W3CDTF">2024-05-16T18:05:39Z</dcterms:created>
  <dcterms:modified xsi:type="dcterms:W3CDTF">2024-05-20T18:01:26Z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